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7"/>
  </p:notesMasterIdLst>
  <p:sldIdLst>
    <p:sldId id="271" r:id="rId2"/>
    <p:sldId id="272" r:id="rId3"/>
    <p:sldId id="273" r:id="rId4"/>
    <p:sldId id="274" r:id="rId5"/>
    <p:sldId id="285" r:id="rId6"/>
    <p:sldId id="284" r:id="rId7"/>
    <p:sldId id="286" r:id="rId8"/>
    <p:sldId id="287" r:id="rId9"/>
    <p:sldId id="276" r:id="rId10"/>
    <p:sldId id="277" r:id="rId11"/>
    <p:sldId id="278" r:id="rId12"/>
    <p:sldId id="279" r:id="rId13"/>
    <p:sldId id="280" r:id="rId14"/>
    <p:sldId id="281" r:id="rId15"/>
    <p:sldId id="282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128F0"/>
    <a:srgbClr val="E727B0"/>
    <a:srgbClr val="66FF66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2373" autoAdjust="0"/>
  </p:normalViewPr>
  <p:slideViewPr>
    <p:cSldViewPr>
      <p:cViewPr varScale="1">
        <p:scale>
          <a:sx n="79" d="100"/>
          <a:sy n="79" d="100"/>
        </p:scale>
        <p:origin x="84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622FA27-AFE5-4595-80D5-04A76A4EC8F3}" type="datetimeFigureOut">
              <a:rPr lang="en-US"/>
              <a:pPr>
                <a:defRPr/>
              </a:pPr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57F2F09-0DD5-414D-B87C-1130674AA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51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6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0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در فرکانس تشدید</a:t>
            </a:r>
            <a:r>
              <a:rPr lang="fa-IR" baseline="0" dirty="0" smtClean="0"/>
              <a:t>، امپدانس </a:t>
            </a:r>
            <a:r>
              <a:rPr lang="fa-IR" baseline="0" dirty="0" smtClean="0"/>
              <a:t>سلف و خازن همدیگر را خنثی </a:t>
            </a:r>
            <a:r>
              <a:rPr lang="fa-IR" baseline="0" dirty="0" smtClean="0"/>
              <a:t>می‌کنند</a:t>
            </a:r>
            <a:r>
              <a:rPr lang="fa-IR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a-IR" dirty="0" smtClean="0"/>
              <a:t>تابع انتقال</a:t>
            </a:r>
            <a:r>
              <a:rPr lang="fa-IR" baseline="0" dirty="0" smtClean="0"/>
              <a:t> هر چیزی می تواند باشد. مثلا جریان خازن به ولتاژ ورودی. یا ولتاژ مقاومت به جریان ورودی. تنها بستگی دارد که ما چه چیزهایی را به عنوان ورودی و خروجی مدار در نظر گرفته ایم.</a:t>
            </a:r>
            <a:endParaRPr lang="en-US" dirty="0" smtClean="0"/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2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2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0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فرکانس</a:t>
            </a:r>
            <a:r>
              <a:rPr lang="fa-IR" baseline="0" dirty="0" smtClean="0"/>
              <a:t> قطع مدار جایی است که دامنه تابع انتقال برابر با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(2)</a:t>
            </a:r>
            <a:r>
              <a:rPr lang="fa-IR" baseline="0" dirty="0" smtClean="0"/>
              <a:t>/1 برابر مقدار ماکزیمم آن (یا</a:t>
            </a:r>
            <a:r>
              <a:rPr lang="en-US" baseline="0" dirty="0" smtClean="0"/>
              <a:t> </a:t>
            </a:r>
            <a:r>
              <a:rPr lang="fa-IR" baseline="0" dirty="0" smtClean="0"/>
              <a:t>در محور لگاریتمی، 3 دسیبل کمتر از مقدار ماکزیمم آن) گردد.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41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B916743-4E7F-4AC8-ACD9-649C7E5C28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309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E0CEF-2513-4502-B5E4-86178963BC8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151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B103F-FA24-4D83-98C3-C52A1E5C29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53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5800"/>
          </a:xfrm>
        </p:spPr>
        <p:txBody>
          <a:bodyPr/>
          <a:lstStyle>
            <a:lvl1pPr algn="r" rtl="1">
              <a:defRPr>
                <a:cs typeface="B Nazanin" panose="000004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19200"/>
            <a:ext cx="8153400" cy="4876800"/>
          </a:xfrm>
        </p:spPr>
        <p:txBody>
          <a:bodyPr/>
          <a:lstStyle>
            <a:lvl1pPr algn="r" rtl="1">
              <a:defRPr>
                <a:cs typeface="B Nazanin" panose="00000400000000000000" pitchFamily="2" charset="-78"/>
              </a:defRPr>
            </a:lvl1pPr>
            <a:lvl2pPr algn="r" rtl="1">
              <a:defRPr>
                <a:cs typeface="B Nazanin" panose="00000400000000000000" pitchFamily="2" charset="-78"/>
              </a:defRPr>
            </a:lvl2pPr>
            <a:lvl3pPr algn="r" rtl="1">
              <a:defRPr>
                <a:cs typeface="B Nazanin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cs typeface="B Nazanin" panose="00000400000000000000" pitchFamily="2" charset="-78"/>
              </a:defRPr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5388" y="6248400"/>
            <a:ext cx="4811712" cy="381000"/>
          </a:xfrm>
        </p:spPr>
        <p:txBody>
          <a:bodyPr/>
          <a:lstStyle>
            <a:lvl1pPr rtl="1">
              <a:defRPr>
                <a:cs typeface="B Nazanin" panose="00000400000000000000" pitchFamily="2" charset="-78"/>
              </a:defRPr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cs typeface="B Nazanin" panose="00000400000000000000" pitchFamily="2" charset="-78"/>
              </a:defRPr>
            </a:lvl1pPr>
          </a:lstStyle>
          <a:p>
            <a:pPr rtl="1">
              <a:defRPr/>
            </a:pPr>
            <a:fld id="{B5CFC3F8-B58D-40FA-AF21-F23E618E0688}" type="slidenum">
              <a:rPr lang="en-US" altLang="en-US" smtClean="0"/>
              <a:pPr rtl="1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242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E4673F0-768F-450F-9B32-682176E18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493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8F2C19F-4ECA-40CC-B095-5582625F1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AE454D86-5E69-4F38-AA18-41DB875258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68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CBF18-E55F-40C4-AA9C-CCFBF6518CB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786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A097438-A5DA-4F47-94D7-4634482D72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22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E5F11-A144-4222-B80E-FD52FBD0E5C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47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78A045DE-1C2E-4066-AF9F-E27DD71186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276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235075"/>
            <a:ext cx="81534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81000"/>
          </a:xfrm>
          <a:prstGeom prst="rect">
            <a:avLst/>
          </a:prstGeom>
          <a:solidFill>
            <a:schemeClr val="accent1"/>
          </a:solidFill>
        </p:spPr>
        <p:txBody>
          <a:bodyPr vert="horz" anchor="ctr" anchorCtr="0"/>
          <a:lstStyle>
            <a:lvl1pPr algn="ctr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248400"/>
            <a:ext cx="4811713" cy="381000"/>
          </a:xfrm>
          <a:prstGeom prst="rect">
            <a:avLst/>
          </a:prstGeom>
          <a:solidFill>
            <a:schemeClr val="accent2"/>
          </a:solidFill>
        </p:spPr>
        <p:txBody>
          <a:bodyPr vert="horz" anchor="ctr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900113"/>
            <a:ext cx="9144000" cy="319087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6248400"/>
            <a:ext cx="533400" cy="381000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90600"/>
            <a:ext cx="8172450" cy="160338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9600" y="6329363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rtl="1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949679D-F92E-44F0-804B-F6AF1B3D7B0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46" r:id="rId6"/>
    <p:sldLayoutId id="2147483954" r:id="rId7"/>
    <p:sldLayoutId id="2147483947" r:id="rId8"/>
    <p:sldLayoutId id="2147483955" r:id="rId9"/>
    <p:sldLayoutId id="2147483948" r:id="rId10"/>
    <p:sldLayoutId id="2147483956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8229600" cy="4876800"/>
          </a:xfrm>
        </p:spPr>
        <p:txBody>
          <a:bodyPr>
            <a:normAutofit/>
          </a:bodyPr>
          <a:lstStyle/>
          <a:p>
            <a:pPr algn="r" rtl="1" eaLnBrk="1" fontAlgn="auto" hangingPunct="1">
              <a:spcAft>
                <a:spcPts val="0"/>
              </a:spcAft>
              <a:defRPr/>
            </a:pPr>
            <a:r>
              <a:rPr lang="fa-IR" cap="none" dirty="0" smtClean="0">
                <a:cs typeface="B Nazanin" panose="00000400000000000000" pitchFamily="2" charset="-78"/>
              </a:rPr>
              <a:t>مدارهای الکتریکی و الکترونیکی</a:t>
            </a:r>
            <a:br>
              <a:rPr lang="fa-IR" cap="none" dirty="0" smtClean="0">
                <a:cs typeface="B Nazanin" panose="00000400000000000000" pitchFamily="2" charset="-78"/>
              </a:rPr>
            </a:br>
            <a:r>
              <a:rPr lang="fa-IR" cap="none" dirty="0" smtClean="0">
                <a:cs typeface="B Nazanin" panose="00000400000000000000" pitchFamily="2" charset="-78"/>
              </a:rPr>
              <a:t>فصل </a:t>
            </a:r>
            <a:r>
              <a:rPr lang="fa-IR" cap="none" dirty="0" smtClean="0">
                <a:cs typeface="B Nazanin" panose="00000400000000000000" pitchFamily="2" charset="-78"/>
              </a:rPr>
              <a:t>نه</a:t>
            </a:r>
            <a:r>
              <a:rPr lang="fa-IR" cap="none" dirty="0" smtClean="0">
                <a:cs typeface="B Nazanin" panose="00000400000000000000" pitchFamily="2" charset="-78"/>
              </a:rPr>
              <a:t>م</a:t>
            </a:r>
            <a:r>
              <a:rPr lang="fa-IR" cap="none" dirty="0" smtClean="0">
                <a:cs typeface="B Nazanin" panose="00000400000000000000" pitchFamily="2" charset="-78"/>
              </a:rPr>
              <a:t>: </a:t>
            </a:r>
            <a:r>
              <a:rPr lang="fa-IR" cap="none" dirty="0" smtClean="0">
                <a:cs typeface="B Nazanin" panose="00000400000000000000" pitchFamily="2" charset="-78"/>
              </a:rPr>
              <a:t>پاسخ فرکانسی</a:t>
            </a:r>
            <a:r>
              <a:rPr lang="en-US" dirty="0">
                <a:cs typeface="B Nazanin" panose="00000400000000000000" pitchFamily="2" charset="-78"/>
              </a:rPr>
              <a:t/>
            </a:r>
            <a:br>
              <a:rPr lang="en-US" dirty="0">
                <a:cs typeface="B Nazanin" panose="00000400000000000000" pitchFamily="2" charset="-78"/>
              </a:rPr>
            </a:br>
            <a:r>
              <a:rPr lang="fa-IR" sz="3600" cap="none" dirty="0" smtClean="0">
                <a:cs typeface="B Nazanin" panose="00000400000000000000" pitchFamily="2" charset="-78"/>
              </a:rPr>
              <a:t/>
            </a:r>
            <a:br>
              <a:rPr lang="fa-IR" sz="3600" cap="none" dirty="0" smtClean="0">
                <a:cs typeface="B Nazanin" panose="00000400000000000000" pitchFamily="2" charset="-78"/>
              </a:rPr>
            </a:br>
            <a:r>
              <a:rPr lang="fa-IR" sz="3600" cap="none" dirty="0" smtClean="0">
                <a:cs typeface="B Nazanin" panose="00000400000000000000" pitchFamily="2" charset="-78"/>
              </a:rPr>
              <a:t>استاد درس: محمود ممتازپور</a:t>
            </a:r>
            <a:r>
              <a:rPr lang="en-US" sz="3600" cap="none" dirty="0">
                <a:cs typeface="B Nazanin" panose="00000400000000000000" pitchFamily="2" charset="-78"/>
              </a:rPr>
              <a:t/>
            </a:r>
            <a:br>
              <a:rPr lang="en-US" sz="3600" cap="none" dirty="0">
                <a:cs typeface="B Nazanin" panose="00000400000000000000" pitchFamily="2" charset="-78"/>
              </a:rPr>
            </a:br>
            <a:r>
              <a:rPr lang="en-US" sz="3000" u="sng" cap="none" dirty="0">
                <a:solidFill>
                  <a:srgbClr val="6128F0"/>
                </a:solidFill>
                <a:cs typeface="B Nazanin" panose="00000400000000000000" pitchFamily="2" charset="-78"/>
              </a:rPr>
              <a:t>ceit.aut.ac.ir/~</a:t>
            </a:r>
            <a:r>
              <a:rPr lang="en-US" sz="3000" u="sng" cap="none" dirty="0" err="1">
                <a:solidFill>
                  <a:srgbClr val="6128F0"/>
                </a:solidFill>
                <a:cs typeface="B Nazanin" panose="00000400000000000000" pitchFamily="2" charset="-78"/>
              </a:rPr>
              <a:t>momtazpour</a:t>
            </a:r>
            <a:r>
              <a:rPr lang="en-US" dirty="0">
                <a:cs typeface="B Nazanin" panose="00000400000000000000" pitchFamily="2" charset="-78"/>
              </a:rPr>
              <a:t/>
            </a:r>
            <a:br>
              <a:rPr lang="en-US" dirty="0">
                <a:cs typeface="B Nazanin" panose="00000400000000000000" pitchFamily="2" charset="-78"/>
              </a:rPr>
            </a:br>
            <a:r>
              <a:rPr lang="en-US" dirty="0">
                <a:cs typeface="B Nazanin" panose="00000400000000000000" pitchFamily="2" charset="-78"/>
              </a:rPr>
              <a:t/>
            </a:r>
            <a:br>
              <a:rPr lang="en-US" dirty="0">
                <a:cs typeface="B Nazanin" panose="00000400000000000000" pitchFamily="2" charset="-78"/>
              </a:rPr>
            </a:br>
            <a:r>
              <a:rPr lang="en-US" sz="3000" cap="none" dirty="0">
                <a:cs typeface="B Nazanin" panose="00000400000000000000" pitchFamily="2" charset="-78"/>
              </a:rPr>
              <a:t/>
            </a:r>
            <a:br>
              <a:rPr lang="en-US" sz="3000" cap="none" dirty="0">
                <a:cs typeface="B Nazanin" panose="00000400000000000000" pitchFamily="2" charset="-78"/>
              </a:rPr>
            </a:br>
            <a:endParaRPr lang="en-US" sz="3000" cap="none" dirty="0">
              <a:cs typeface="B Nazanin" panose="00000400000000000000" pitchFamily="2" charset="-78"/>
            </a:endParaRP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pPr algn="r" rtl="1" eaLnBrk="1" hangingPunct="1"/>
            <a:r>
              <a:rPr lang="fa-IR" altLang="en-US" dirty="0" smtClean="0">
                <a:cs typeface="B Nazanin" panose="00000400000000000000" pitchFamily="2" charset="-78"/>
              </a:rPr>
              <a:t>دانشگاه صنعتی امیرکبیر</a:t>
            </a:r>
            <a:endParaRPr lang="en-US" altLang="en-US" dirty="0">
              <a:cs typeface="B Nazanin" panose="00000400000000000000" pitchFamily="2" charset="-78"/>
            </a:endParaRP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EDB98-9598-4170-A751-7D06B6C2AEDD}" type="slidenum">
              <a:rPr lang="en-US" altLang="en-US" sz="1400" smtClean="0">
                <a:solidFill>
                  <a:schemeClr val="tx2"/>
                </a:solidFill>
                <a:latin typeface="Arial" charset="0"/>
                <a:cs typeface="B Nazanin" panose="00000400000000000000" pitchFamily="2" charset="-78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400">
              <a:solidFill>
                <a:schemeClr val="tx2"/>
              </a:solidFill>
              <a:latin typeface="Arial" charset="0"/>
              <a:cs typeface="B Nazanin" panose="00000400000000000000" pitchFamily="2" charset="-78"/>
            </a:endParaRPr>
          </a:p>
        </p:txBody>
      </p:sp>
      <p:sp>
        <p:nvSpPr>
          <p:cNvPr id="10245" name="Date Placeholder 3"/>
          <p:cNvSpPr>
            <a:spLocks noGrp="1"/>
          </p:cNvSpPr>
          <p:nvPr>
            <p:ph type="dt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a-IR" altLang="en-US" smtClean="0">
                <a:solidFill>
                  <a:srgbClr val="FFFFFF"/>
                </a:solidFill>
                <a:cs typeface="B Nazanin" panose="00000400000000000000" pitchFamily="2" charset="-78"/>
              </a:rPr>
              <a:t>مدارهای الکتریکی و الکترونیکی</a:t>
            </a:r>
            <a:endParaRPr lang="en-US" altLang="en-US" dirty="0">
              <a:solidFill>
                <a:srgbClr val="FFFFFF"/>
              </a:solidFill>
              <a:cs typeface="B Nazanin" panose="00000400000000000000" pitchFamily="2" charset="-78"/>
            </a:endParaRPr>
          </a:p>
        </p:txBody>
      </p:sp>
      <p:sp>
        <p:nvSpPr>
          <p:cNvPr id="10246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rtl="1" eaLnBrk="1" hangingPunct="1"/>
            <a:r>
              <a:rPr lang="fa-IR" altLang="en-US" smtClean="0">
                <a:solidFill>
                  <a:schemeClr val="tx2"/>
                </a:solidFill>
                <a:cs typeface="B Nazanin" panose="00000400000000000000" pitchFamily="2" charset="-78"/>
              </a:rPr>
              <a:t>9. پاسخ فرکانسی</a:t>
            </a:r>
            <a:endParaRPr lang="en-US" altLang="en-US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دیاگرام بود 			</a:t>
            </a:r>
            <a:r>
              <a:rPr lang="en-US" dirty="0" smtClean="0"/>
              <a:t>Bode </a:t>
            </a:r>
            <a:r>
              <a:rPr lang="en-US" dirty="0" smtClean="0"/>
              <a:t>Diagram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 smtClean="0"/>
              <a:t>دیاگرام بود نموداری است که اندازه و زاویه تابع انتقال را بر حسب فرکانس و در مقیاس لگاریتمی نشان می‌دهد.</a:t>
            </a:r>
          </a:p>
          <a:p>
            <a:pPr lvl="1"/>
            <a:r>
              <a:rPr lang="fa-IR" dirty="0" smtClean="0"/>
              <a:t>محور افقی بیانگر فرکانس و در مقیاس لگاریتمی است.</a:t>
            </a:r>
          </a:p>
          <a:p>
            <a:pPr lvl="1"/>
            <a:r>
              <a:rPr lang="fa-IR" dirty="0" smtClean="0"/>
              <a:t>محور عمودی نمودار اندازه در مقیاس دسیبل (</a:t>
            </a:r>
            <a:r>
              <a:rPr lang="en-US" dirty="0" smtClean="0"/>
              <a:t>dB</a:t>
            </a:r>
            <a:r>
              <a:rPr lang="fa-IR" dirty="0" smtClean="0"/>
              <a:t>) است.</a:t>
            </a:r>
          </a:p>
          <a:p>
            <a:pPr lvl="1"/>
            <a:r>
              <a:rPr lang="fa-IR" dirty="0" smtClean="0"/>
              <a:t>محور عمودی نمودار زاویه در مقیاس خطی است.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743200" y="4572000"/>
          <a:ext cx="3610583" cy="744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0" name="Equation" r:id="rId4" imgW="1231560" imgH="253800" progId="Equation.DSMT4">
                  <p:embed/>
                </p:oleObj>
              </mc:Choice>
              <mc:Fallback>
                <p:oleObj name="Equation" r:id="rId4" imgW="1231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4572000"/>
                        <a:ext cx="3610583" cy="744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84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 bwMode="auto">
              <a:xfrm>
                <a:off x="657660" y="1251130"/>
                <a:ext cx="3694343" cy="4844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19088" indent="-319088" algn="l" rtl="0" eaLnBrk="0" fontAlgn="base" hangingPunct="0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9763" indent="-273050" algn="l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A5AB81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D8B25C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400" b="0" dirty="0" smtClean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2400" b="0" dirty="0" smtClean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∡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e>
                    </m:func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endParaRPr lang="en-US" sz="2400" dirty="0" smtClean="0"/>
              </a:p>
              <a:p>
                <a:pPr algn="r" rtl="1"/>
                <a:r>
                  <a:rPr lang="fa-IR" sz="2400" dirty="0" smtClean="0">
                    <a:solidFill>
                      <a:srgbClr val="FF0000"/>
                    </a:solidFill>
                    <a:cs typeface="B Nazanin" panose="00000400000000000000" pitchFamily="2" charset="-78"/>
                  </a:rPr>
                  <a:t>فرکانس قطع</a:t>
                </a:r>
                <a:r>
                  <a:rPr lang="fa-IR" sz="2400" dirty="0" smtClean="0">
                    <a:cs typeface="B Nazanin" panose="00000400000000000000" pitchFamily="2" charset="-78"/>
                  </a:rPr>
                  <a:t>: جایی که اندازه تابع انتقال برابر با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a-I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a-I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fa-IR" sz="2400" dirty="0" smtClean="0">
                    <a:cs typeface="B Nazanin" panose="00000400000000000000" pitchFamily="2" charset="-78"/>
                  </a:rPr>
                  <a:t> برابر ماکزیمم آن می‌شود.</a:t>
                </a:r>
              </a:p>
              <a:p>
                <a:pPr algn="r" rtl="1"/>
                <a:endParaRPr lang="fa-IR" sz="2400" dirty="0">
                  <a:cs typeface="B Nazanin" panose="00000400000000000000" pitchFamily="2" charset="-78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𝑅𝐶</m:t>
                        </m:r>
                      </m:den>
                    </m:f>
                  </m:oMath>
                </a14:m>
                <a:endParaRPr lang="en-US" sz="2400" b="0" dirty="0" smtClean="0">
                  <a:cs typeface="B Nazanin" panose="00000400000000000000" pitchFamily="2" charset="-78"/>
                </a:endParaRPr>
              </a:p>
              <a:p>
                <a:pPr algn="l"/>
                <a:endParaRPr lang="fa-IR" sz="2400" dirty="0" smtClean="0">
                  <a:cs typeface="B Nazanin" panose="00000400000000000000" pitchFamily="2" charset="-78"/>
                </a:endParaRPr>
              </a:p>
              <a:p>
                <a:pPr algn="r" rtl="1"/>
                <a:endParaRPr lang="en-US" sz="2400" dirty="0" smtClean="0"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660" y="1251130"/>
                <a:ext cx="3694343" cy="4844870"/>
              </a:xfrm>
              <a:prstGeom prst="rect">
                <a:avLst/>
              </a:prstGeom>
              <a:blipFill rotWithShape="0">
                <a:blip r:embed="rId3"/>
                <a:stretch>
                  <a:fillRect l="-2310" r="-4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دیاگرام بود فیلتر پایین‌گذر </a:t>
            </a:r>
            <a:r>
              <a:rPr lang="en-US" dirty="0" smtClean="0"/>
              <a:t>RC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03" y="1251131"/>
            <a:ext cx="4532449" cy="46605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150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فیلتر بالاگذر </a:t>
            </a:r>
            <a:r>
              <a:rPr lang="en-US" dirty="0" smtClean="0"/>
              <a:t>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fa-IR" dirty="0" smtClean="0"/>
              <a:t>تابع انتقال: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219200"/>
            <a:ext cx="3505200" cy="2317087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38471" y="1828800"/>
          <a:ext cx="4638404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6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8471" y="1828800"/>
                        <a:ext cx="4638404" cy="136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100211" y="4662487"/>
          <a:ext cx="360203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Equation" r:id="rId6" imgW="1587240" imgH="431640" progId="Equation.DSMT4">
                  <p:embed/>
                </p:oleObj>
              </mc:Choice>
              <mc:Fallback>
                <p:oleObj name="Equation" r:id="rId6" imgW="1587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00211" y="4662487"/>
                        <a:ext cx="3602037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54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 bwMode="auto">
              <a:xfrm>
                <a:off x="457200" y="1251130"/>
                <a:ext cx="3886200" cy="4844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19088" indent="-319088" algn="l" rtl="0" eaLnBrk="0" fontAlgn="base" hangingPunct="0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9763" indent="-273050" algn="l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A5AB81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D8B25C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400" dirty="0"/>
              </a:p>
              <a:p>
                <a:pPr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2400" dirty="0"/>
              </a:p>
              <a:p>
                <a:pPr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∡</m:t>
                    </m:r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e>
                    </m:func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algn="r" rtl="1"/>
                <a:r>
                  <a:rPr lang="fa-IR" sz="2400" dirty="0" smtClean="0">
                    <a:cs typeface="B Nazanin" panose="00000400000000000000" pitchFamily="2" charset="-78"/>
                  </a:rPr>
                  <a:t>فرکانس قطع: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𝑅𝐶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251130"/>
                <a:ext cx="3886200" cy="4844870"/>
              </a:xfrm>
              <a:prstGeom prst="rect">
                <a:avLst/>
              </a:prstGeom>
              <a:blipFill rotWithShape="0">
                <a:blip r:embed="rId3"/>
                <a:stretch>
                  <a:fillRect r="-3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دیاگرام بود فیلتر بالاگذر </a:t>
            </a:r>
            <a:r>
              <a:rPr lang="en-US" dirty="0" smtClean="0"/>
              <a:t>RC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82815"/>
            <a:ext cx="4357905" cy="4494700"/>
          </a:xfrm>
        </p:spPr>
      </p:pic>
    </p:spTree>
    <p:extLst>
      <p:ext uri="{BB962C8B-B14F-4D97-AF65-F5344CB8AC3E}">
        <p14:creationId xmlns:p14="http://schemas.microsoft.com/office/powerpoint/2010/main" val="223104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فیلتر میان‌گذر R</a:t>
            </a:r>
            <a:r>
              <a:rPr lang="en-US" dirty="0" smtClean="0"/>
              <a:t>LC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fa-IR" dirty="0" smtClean="0"/>
          </a:p>
          <a:p>
            <a:r>
              <a:rPr lang="fa-IR" dirty="0" smtClean="0"/>
              <a:t>تابع انتقال: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256071"/>
            <a:ext cx="3432107" cy="2024063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18419" y="1470997"/>
          <a:ext cx="3471862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6" name="Equation" r:id="rId4" imgW="1549080" imgH="609480" progId="Equation.DSMT4">
                  <p:embed/>
                </p:oleObj>
              </mc:Choice>
              <mc:Fallback>
                <p:oleObj name="Equation" r:id="rId4" imgW="15490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8419" y="1470997"/>
                        <a:ext cx="3471862" cy="136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026725"/>
              </p:ext>
            </p:extLst>
          </p:nvPr>
        </p:nvGraphicFramePr>
        <p:xfrm>
          <a:off x="876300" y="4419472"/>
          <a:ext cx="4725988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7" name="Equation" r:id="rId6" imgW="2082600" imgH="431640" progId="Equation.DSMT4">
                  <p:embed/>
                </p:oleObj>
              </mc:Choice>
              <mc:Fallback>
                <p:oleObj name="Equation" r:id="rId6" imgW="2082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6300" y="4419472"/>
                        <a:ext cx="4725988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 bwMode="auto">
              <a:xfrm>
                <a:off x="657660" y="1251130"/>
                <a:ext cx="3798888" cy="4844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19088" indent="-319088" algn="l" rtl="0" eaLnBrk="0" fontAlgn="base" hangingPunct="0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9763" indent="-273050" algn="l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A5AB81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D8B25C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𝑅𝐶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𝐿𝐶</m:t>
                        </m:r>
                      </m:den>
                    </m:f>
                  </m:oMath>
                </a14:m>
                <a:endParaRPr lang="en-US" sz="2000" dirty="0"/>
              </a:p>
              <a:p>
                <a:pPr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𝑅𝐶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𝐿𝐶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2000" dirty="0"/>
              </a:p>
              <a:p>
                <a:pPr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∡</m:t>
                    </m:r>
                    <m:r>
                      <a:rPr lang="en-US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den>
                        </m:f>
                      </m:e>
                    </m:func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algn="r" rtl="1"/>
                <a:r>
                  <a:rPr lang="fa-IR" sz="2400" dirty="0" smtClean="0">
                    <a:cs typeface="B Nazanin" panose="00000400000000000000" pitchFamily="2" charset="-78"/>
                  </a:rPr>
                  <a:t>فرکانس‌های قطع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fa-IR" sz="2400" dirty="0" smtClean="0"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fa-IR" sz="2400" dirty="0" smtClean="0">
                    <a:cs typeface="B Nazanin" panose="00000400000000000000" pitchFamily="2" charset="-78"/>
                  </a:rPr>
                  <a:t> را بیابید.</a:t>
                </a:r>
              </a:p>
              <a:p>
                <a:pPr algn="r" rtl="1"/>
                <a:r>
                  <a:rPr lang="fa-IR" sz="2400" dirty="0" smtClean="0">
                    <a:solidFill>
                      <a:srgbClr val="FF0000"/>
                    </a:solidFill>
                    <a:cs typeface="B Nazanin" panose="00000400000000000000" pitchFamily="2" charset="-78"/>
                  </a:rPr>
                  <a:t>پهنای باند</a:t>
                </a:r>
                <a:r>
                  <a:rPr lang="fa-IR" sz="2400" dirty="0" smtClean="0">
                    <a:cs typeface="B Nazanin" panose="00000400000000000000" pitchFamily="2" charset="-78"/>
                  </a:rPr>
                  <a:t>: فاصله میان دو فرکانس قطع: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𝐵𝑊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2400" dirty="0"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660" y="1251130"/>
                <a:ext cx="3798888" cy="4844870"/>
              </a:xfrm>
              <a:prstGeom prst="rect">
                <a:avLst/>
              </a:prstGeom>
              <a:blipFill rotWithShape="0">
                <a:blip r:embed="rId3"/>
                <a:stretch>
                  <a:fillRect l="-963" r="-482" b="-47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دیاگرام بود فیلتر میان‌گذر </a:t>
            </a:r>
            <a:r>
              <a:rPr lang="en-US" dirty="0" smtClean="0"/>
              <a:t>RLC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48" y="1466850"/>
            <a:ext cx="4459645" cy="4629150"/>
          </a:xfrm>
        </p:spPr>
      </p:pic>
    </p:spTree>
    <p:extLst>
      <p:ext uri="{BB962C8B-B14F-4D97-AF65-F5344CB8AC3E}">
        <p14:creationId xmlns:p14="http://schemas.microsoft.com/office/powerpoint/2010/main" val="165510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8223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a-IR" altLang="en-US" dirty="0" smtClean="0"/>
              <a:t>فهرست مطالب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219200"/>
            <a:ext cx="8153400" cy="4876800"/>
          </a:xfrm>
        </p:spPr>
        <p:txBody>
          <a:bodyPr/>
          <a:lstStyle/>
          <a:p>
            <a:pPr eaLnBrk="1" hangingPunct="1"/>
            <a:r>
              <a:rPr lang="fa-IR" altLang="en-US" dirty="0" smtClean="0"/>
              <a:t>تشدید</a:t>
            </a:r>
            <a:endParaRPr lang="en-US" altLang="en-US" dirty="0" smtClean="0"/>
          </a:p>
          <a:p>
            <a:pPr eaLnBrk="1" hangingPunct="1"/>
            <a:r>
              <a:rPr lang="fa-IR" altLang="en-US" dirty="0" smtClean="0"/>
              <a:t>پاسخ فرکانسی و تابع انتقال</a:t>
            </a:r>
            <a:endParaRPr lang="en-US" altLang="en-US" dirty="0" smtClean="0"/>
          </a:p>
          <a:p>
            <a:pPr eaLnBrk="1" hangingPunct="1"/>
            <a:r>
              <a:rPr lang="fa-IR" altLang="en-US" dirty="0" smtClean="0"/>
              <a:t>فیلتر فرکانس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11268" name="Date Placeholder 3"/>
          <p:cNvSpPr>
            <a:spLocks noGrp="1"/>
          </p:cNvSpPr>
          <p:nvPr>
            <p:ph type="dt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a-IR" altLang="en-US" smtClean="0">
                <a:solidFill>
                  <a:schemeClr val="tx2"/>
                </a:solidFill>
              </a:rPr>
              <a:t>مدارهای الکتریکی و الکترونیکی</a:t>
            </a:r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a-IR" altLang="en-US" smtClean="0">
                <a:solidFill>
                  <a:schemeClr val="tx2"/>
                </a:solidFill>
              </a:rPr>
              <a:t>9. پاسخ فرکانسی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0805AAEB-DA8E-4881-81AF-D22FE85BF778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11271" name="TextBox 6"/>
          <p:cNvSpPr txBox="1">
            <a:spLocks noChangeArrowheads="1"/>
          </p:cNvSpPr>
          <p:nvPr/>
        </p:nvSpPr>
        <p:spPr bwMode="auto">
          <a:xfrm>
            <a:off x="-1752600" y="47244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73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تشدید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 smtClean="0"/>
              <a:t>رزونانس یا تشدید پدیده‌ای است که در آن یک نیروی خارجی باعث می‌شود سیستم با دامنه بیشتری نوسان کند. </a:t>
            </a:r>
          </a:p>
          <a:p>
            <a:r>
              <a:rPr lang="fa-IR" dirty="0" smtClean="0"/>
              <a:t>به فرکانسی که در آن تشدید اتفاق می‌افتد </a:t>
            </a:r>
            <a:r>
              <a:rPr lang="fa-IR" dirty="0" smtClean="0">
                <a:solidFill>
                  <a:srgbClr val="FF0000"/>
                </a:solidFill>
              </a:rPr>
              <a:t>فرکانس تشدید</a:t>
            </a:r>
            <a:r>
              <a:rPr lang="fa-IR" dirty="0" smtClean="0"/>
              <a:t> گویند.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2743200"/>
            <a:ext cx="2171700" cy="3037445"/>
          </a:xfrm>
          <a:prstGeom prst="rect">
            <a:avLst/>
          </a:prstGeom>
        </p:spPr>
      </p:pic>
      <p:pic>
        <p:nvPicPr>
          <p:cNvPr id="8" name="Tacoma Narrows Bridge Collapse (Sound Version) (Standard 4-3) (1940) - YouTu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879" y="2743201"/>
            <a:ext cx="4458978" cy="33442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549361" y="4187228"/>
            <a:ext cx="27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Tacoma bridge, 1940,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8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تشدید الکتریکی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fa-IR" dirty="0" smtClean="0"/>
                  <a:t>در مدار زیر، فرکانس منبع سینوسی چقدر باشد تا نسبت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r>
                  <a:rPr lang="fa-IR" dirty="0" smtClean="0">
                    <a:solidFill>
                      <a:srgbClr val="FF0000"/>
                    </a:solidFill>
                  </a:rPr>
                  <a:t> بیشینه شود (تشدید رخ دهد)؟</a:t>
                </a:r>
              </a:p>
              <a:p>
                <a:endParaRPr lang="fa-IR" dirty="0">
                  <a:solidFill>
                    <a:srgbClr val="FF0000"/>
                  </a:solidFill>
                </a:endParaRPr>
              </a:p>
              <a:p>
                <a:endParaRPr lang="fa-IR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fa-IR" sz="800" dirty="0" smtClean="0">
                  <a:solidFill>
                    <a:srgbClr val="FF0000"/>
                  </a:solidFill>
                </a:endParaRPr>
              </a:p>
              <a:p>
                <a:pPr algn="l" rtl="0"/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𝑗𝑅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dirty="0" smtClean="0"/>
              </a:p>
              <a:p>
                <a:pPr algn="r"/>
                <a:r>
                  <a:rPr lang="fa-IR" dirty="0" smtClean="0"/>
                  <a:t>فرکانس تشدید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fa-IR" dirty="0" smtClean="0"/>
                  <a:t> است.</a:t>
                </a:r>
              </a:p>
              <a:p>
                <a:r>
                  <a:rPr lang="fa-IR" dirty="0"/>
                  <a:t>سلف و خازن شروع به تبادل انرژی بین خود </a:t>
                </a:r>
                <a:r>
                  <a:rPr lang="fa-IR" dirty="0" smtClean="0"/>
                  <a:t>می‌کنند </a:t>
                </a:r>
                <a:r>
                  <a:rPr lang="fa-IR" dirty="0"/>
                  <a:t>و </a:t>
                </a:r>
                <a:r>
                  <a:rPr lang="fa-IR" dirty="0" smtClean="0"/>
                  <a:t>دیگر از </a:t>
                </a:r>
                <a:r>
                  <a:rPr lang="fa-IR" dirty="0"/>
                  <a:t>منبع </a:t>
                </a:r>
                <a:r>
                  <a:rPr lang="fa-IR" dirty="0" smtClean="0"/>
                  <a:t>انرژی نمی‌گیرند</a:t>
                </a:r>
                <a:r>
                  <a:rPr lang="fa-IR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1720" r="-449" b="-712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115030"/>
            <a:ext cx="4181475" cy="15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3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تشدید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fa-IR" dirty="0" smtClean="0"/>
                  <a:t>در مثال قبل دیدید زمانی که تشدید رخ می‌دهد، قسمت موهومی امپدانس صفر می‌شود.</a:t>
                </a:r>
              </a:p>
              <a:p>
                <a:pPr lvl="1"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𝑗𝑅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algn="r"/>
                <a:endParaRPr lang="fa-IR" dirty="0" smtClean="0"/>
              </a:p>
              <a:p>
                <a:pPr algn="r"/>
                <a:r>
                  <a:rPr lang="fa-IR" dirty="0" smtClean="0"/>
                  <a:t>این امر برای همه مدارهای </a:t>
                </a:r>
                <a:r>
                  <a:rPr lang="en-US" dirty="0" smtClean="0"/>
                  <a:t>RLC</a:t>
                </a:r>
                <a:r>
                  <a:rPr lang="fa-IR" dirty="0" smtClean="0"/>
                  <a:t> صادق است. یعنی تشدید وقتی رخ می‌دهد که </a:t>
                </a:r>
                <a:r>
                  <a:rPr lang="fa-IR" dirty="0" smtClean="0">
                    <a:solidFill>
                      <a:srgbClr val="FF0000"/>
                    </a:solidFill>
                  </a:rPr>
                  <a:t>قسمت موهومی امپدانس یا ادمیتانس صفر شود</a:t>
                </a:r>
                <a:r>
                  <a:rPr lang="fa-IR" dirty="0" smtClean="0"/>
                  <a:t>.</a:t>
                </a:r>
              </a:p>
              <a:p>
                <a:pPr algn="r"/>
                <a:endParaRPr lang="fa-IR" dirty="0"/>
              </a:p>
              <a:p>
                <a:pPr algn="r"/>
                <a:r>
                  <a:rPr lang="fa-IR" dirty="0" smtClean="0"/>
                  <a:t>در این حالت جریان و ولتاژ مدار هم فاز می‌شوند (چون امپدانس معادل مدار یک عدد حقیقی است و مانند یک مقاومت عمل می‌کند)</a:t>
                </a:r>
              </a:p>
              <a:p>
                <a:pPr algn="r"/>
                <a:endParaRPr lang="fa-IR" dirty="0" smtClean="0"/>
              </a:p>
              <a:p>
                <a:pPr algn="r"/>
                <a:endParaRPr lang="fa-I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374" t="-1250" r="-449" b="-1500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rtl="1">
              <a:defRPr/>
            </a:pPr>
            <a:fld id="{B5CFC3F8-B58D-40FA-AF21-F23E618E0688}" type="slidenum">
              <a:rPr lang="en-US" altLang="en-US" smtClean="0"/>
              <a:pPr rtl="1"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29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تشدید: مثال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fa-IR" dirty="0" smtClean="0"/>
                  <a:t>در مدار </a:t>
                </a:r>
                <a:r>
                  <a:rPr lang="en-US" dirty="0" smtClean="0"/>
                  <a:t>RLC</a:t>
                </a:r>
                <a:r>
                  <a:rPr lang="fa-IR" dirty="0" smtClean="0"/>
                  <a:t> سری، فرکانس تشدید</a:t>
                </a:r>
              </a:p>
              <a:p>
                <a:pPr marL="0" indent="0">
                  <a:buNone/>
                </a:pPr>
                <a:r>
                  <a:rPr lang="fa-IR" dirty="0" smtClean="0"/>
                  <a:t>چقدر است؟</a:t>
                </a:r>
              </a:p>
              <a:p>
                <a:pPr marL="0" indent="0">
                  <a:buNone/>
                </a:pPr>
                <a:endParaRPr lang="fa-IR" dirty="0"/>
              </a:p>
              <a:p>
                <a:pPr marL="0" indent="0">
                  <a:buNone/>
                </a:pPr>
                <a:endParaRPr lang="fa-IR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𝐼𝑚𝑔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endParaRPr lang="fa-I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t="-2125" r="-157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rtl="1">
              <a:defRPr/>
            </a:pPr>
            <a:fld id="{B5CFC3F8-B58D-40FA-AF21-F23E618E0688}" type="slidenum">
              <a:rPr lang="en-US" altLang="en-US" smtClean="0"/>
              <a:pPr rtl="1">
                <a:defRPr/>
              </a:pPr>
              <a:t>6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5400"/>
            <a:ext cx="3432107" cy="20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پاسخ فرکانسی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fa-IR" dirty="0" smtClean="0"/>
                  <a:t>در یک مدار مرتبه </a:t>
                </a:r>
                <a:r>
                  <a:rPr lang="en-US" dirty="0" smtClean="0"/>
                  <a:t>n</a:t>
                </a:r>
                <a:r>
                  <a:rPr lang="fa-IR" dirty="0" smtClean="0"/>
                  <a:t> با ورودی سینوسی، </a:t>
                </a:r>
                <a:r>
                  <a:rPr lang="fa-IR" dirty="0" smtClean="0">
                    <a:solidFill>
                      <a:srgbClr val="FF0000"/>
                    </a:solidFill>
                  </a:rPr>
                  <a:t>تحلیل پاسخ فرکانسی </a:t>
                </a:r>
                <a:r>
                  <a:rPr lang="fa-IR" dirty="0" smtClean="0"/>
                  <a:t>عبارت است از یافتن: </a:t>
                </a:r>
              </a:p>
              <a:p>
                <a:pPr lvl="1"/>
                <a:r>
                  <a:rPr lang="fa-IR" dirty="0" smtClean="0"/>
                  <a:t>نسبت دامنه خروجی به ورودی مدار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fa-IR" dirty="0" smtClean="0"/>
                  <a:t>) که به آن بهره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a-IR" dirty="0" smtClean="0"/>
                  <a:t> می‌گویند.</a:t>
                </a:r>
              </a:p>
              <a:p>
                <a:pPr lvl="1"/>
                <a:r>
                  <a:rPr lang="fa-IR" dirty="0" smtClean="0"/>
                  <a:t>و اختلاف فاز آنها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a-IR" dirty="0" smtClean="0"/>
                  <a:t>) </a:t>
                </a:r>
              </a:p>
              <a:p>
                <a:pPr marL="366713" lvl="1" indent="0">
                  <a:buNone/>
                </a:pPr>
                <a:r>
                  <a:rPr lang="fa-IR" sz="2900" dirty="0" smtClean="0"/>
                  <a:t>در فرکانس‌های مختلف</a:t>
                </a:r>
              </a:p>
              <a:p>
                <a:pPr marL="366713" lvl="1" indent="0">
                  <a:buNone/>
                </a:pPr>
                <a:endParaRPr lang="fa-IR" sz="2900" dirty="0"/>
              </a:p>
              <a:p>
                <a:pPr marL="366713" lvl="1" indent="0">
                  <a:buNone/>
                </a:pPr>
                <a:endParaRPr lang="fa-IR" sz="2900" dirty="0" smtClean="0"/>
              </a:p>
              <a:p>
                <a:endParaRPr lang="fa-IR" dirty="0" smtClean="0"/>
              </a:p>
              <a:p>
                <a:r>
                  <a:rPr lang="fa-IR" dirty="0" smtClean="0"/>
                  <a:t>برای این کار از تابع انتقال استفاده می‌کنیم.</a:t>
                </a:r>
                <a:endParaRPr lang="fa-I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t="-2125" r="-449" b="-112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rtl="1">
              <a:defRPr/>
            </a:pPr>
            <a:fld id="{B5CFC3F8-B58D-40FA-AF21-F23E618E0688}" type="slidenum">
              <a:rPr lang="en-US" altLang="en-US" smtClean="0"/>
              <a:pPr rtl="1">
                <a:defRPr/>
              </a:pPr>
              <a:t>7</a:t>
            </a:fld>
            <a:endParaRPr lang="en-US" altLang="en-US" dirty="0"/>
          </a:p>
        </p:txBody>
      </p:sp>
      <p:pic>
        <p:nvPicPr>
          <p:cNvPr id="7" name="Picture 3" descr="hay29575_100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7"/>
          <a:stretch>
            <a:fillRect/>
          </a:stretch>
        </p:blipFill>
        <p:spPr bwMode="auto">
          <a:xfrm>
            <a:off x="975773" y="3810000"/>
            <a:ext cx="5005387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4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تابع انتقال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fa-IR" dirty="0" smtClean="0"/>
                  <a:t>نسبت فازور خروجی به فازور ورودی را تابع انتقال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dirty="0" smtClean="0"/>
                  <a:t> گویند.</a:t>
                </a:r>
              </a:p>
              <a:p>
                <a:endParaRPr lang="fa-IR" dirty="0"/>
              </a:p>
              <a:p>
                <a:endParaRPr lang="fa-IR" dirty="0" smtClean="0"/>
              </a:p>
              <a:p>
                <a:endParaRPr lang="fa-IR" dirty="0"/>
              </a:p>
              <a:p>
                <a:endParaRPr lang="fa-IR" dirty="0" smtClean="0"/>
              </a:p>
              <a:p>
                <a:pPr algn="l" rtl="0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 smtClean="0"/>
              </a:p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 smtClean="0"/>
              </a:p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∡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fa-I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449" t="-875" r="-449" b="-12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rtl="1">
              <a:defRPr/>
            </a:pPr>
            <a:fld id="{B5CFC3F8-B58D-40FA-AF21-F23E618E0688}" type="slidenum">
              <a:rPr lang="en-US" altLang="en-US" smtClean="0"/>
              <a:pPr rtl="1">
                <a:defRPr/>
              </a:pPr>
              <a:t>8</a:t>
            </a:fld>
            <a:endParaRPr lang="en-US" altLang="en-US" dirty="0"/>
          </a:p>
        </p:txBody>
      </p:sp>
      <p:pic>
        <p:nvPicPr>
          <p:cNvPr id="7" name="Picture 3" descr="hay29575_100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7"/>
          <a:stretch>
            <a:fillRect/>
          </a:stretch>
        </p:blipFill>
        <p:spPr bwMode="auto">
          <a:xfrm>
            <a:off x="2404658" y="2133600"/>
            <a:ext cx="5005387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5257800" y="4114800"/>
            <a:ext cx="457200" cy="1752600"/>
          </a:xfrm>
          <a:prstGeom prst="rightBrace">
            <a:avLst>
              <a:gd name="adj1" fmla="val 5847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4760267"/>
            <a:ext cx="327660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هر سه تابعی از فرکانس هستند.</a:t>
            </a:r>
            <a:endParaRPr lang="fa-IR" sz="24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707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فیلتر پایین‌گذر </a:t>
            </a:r>
            <a:r>
              <a:rPr lang="en-US" dirty="0" smtClean="0"/>
              <a:t>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fa-IR" dirty="0" smtClean="0"/>
              <a:t>با فرض ولتاژ خازن به عنوان خروجی مدار، تابع انتقال برابر است با: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9. پاسخ فرکانسی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097" y="1219200"/>
            <a:ext cx="3519107" cy="2251587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740804" y="1714871"/>
          <a:ext cx="4212196" cy="1654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6" name="Equation" r:id="rId5" imgW="2070000" imgH="812520" progId="Equation.DSMT4">
                  <p:embed/>
                </p:oleObj>
              </mc:Choice>
              <mc:Fallback>
                <p:oleObj name="Equation" r:id="rId5" imgW="20700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0804" y="1714871"/>
                        <a:ext cx="4212196" cy="1654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90588" y="4495800"/>
          <a:ext cx="360203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name="Equation" r:id="rId7" imgW="1587240" imgH="431640" progId="Equation.DSMT4">
                  <p:embed/>
                </p:oleObj>
              </mc:Choice>
              <mc:Fallback>
                <p:oleObj name="Equation" r:id="rId7" imgW="1587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588" y="4495800"/>
                        <a:ext cx="3602037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08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5065</TotalTime>
  <Words>486</Words>
  <Application>Microsoft Office PowerPoint</Application>
  <PresentationFormat>On-screen Show (4:3)</PresentationFormat>
  <Paragraphs>159</Paragraphs>
  <Slides>15</Slides>
  <Notes>9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 Nazanin</vt:lpstr>
      <vt:lpstr>Calibri</vt:lpstr>
      <vt:lpstr>Cambria Math</vt:lpstr>
      <vt:lpstr>Wingdings</vt:lpstr>
      <vt:lpstr>Wingdings 2</vt:lpstr>
      <vt:lpstr>Median</vt:lpstr>
      <vt:lpstr>Equation</vt:lpstr>
      <vt:lpstr>مدارهای الکتریکی و الکترونیکی فصل نهم: پاسخ فرکانسی  استاد درس: محمود ممتازپور ceit.aut.ac.ir/~momtazpour   </vt:lpstr>
      <vt:lpstr>فهرست مطالب</vt:lpstr>
      <vt:lpstr>تشدید</vt:lpstr>
      <vt:lpstr>تشدید الکتریکی</vt:lpstr>
      <vt:lpstr>تشدید</vt:lpstr>
      <vt:lpstr>تشدید: مثال</vt:lpstr>
      <vt:lpstr>پاسخ فرکانسی</vt:lpstr>
      <vt:lpstr>تابع انتقال</vt:lpstr>
      <vt:lpstr>فیلتر پایین‌گذر RC</vt:lpstr>
      <vt:lpstr>دیاگرام بود    Bode Diagram</vt:lpstr>
      <vt:lpstr>دیاگرام بود فیلتر پایین‌گذر RC</vt:lpstr>
      <vt:lpstr>فیلتر بالاگذر RC</vt:lpstr>
      <vt:lpstr>دیاگرام بود فیلتر بالاگذر RC</vt:lpstr>
      <vt:lpstr>فیلتر میان‌گذر RLC</vt:lpstr>
      <vt:lpstr>دیاگرام بود فیلتر میان‌گذر RLC</vt:lpstr>
    </vt:vector>
  </TitlesOfParts>
  <Company>Purdue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Overview</dc:title>
  <dc:creator>rf</dc:creator>
  <cp:lastModifiedBy>Windows User</cp:lastModifiedBy>
  <cp:revision>413</cp:revision>
  <dcterms:created xsi:type="dcterms:W3CDTF">2005-06-03T08:24:32Z</dcterms:created>
  <dcterms:modified xsi:type="dcterms:W3CDTF">2018-11-04T11:04:38Z</dcterms:modified>
</cp:coreProperties>
</file>